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62" r:id="rId2"/>
    <p:sldId id="274" r:id="rId3"/>
    <p:sldId id="263" r:id="rId4"/>
    <p:sldId id="295" r:id="rId5"/>
    <p:sldId id="273" r:id="rId6"/>
    <p:sldId id="264" r:id="rId7"/>
    <p:sldId id="271" r:id="rId8"/>
    <p:sldId id="296" r:id="rId9"/>
    <p:sldId id="298" r:id="rId10"/>
    <p:sldId id="297" r:id="rId11"/>
    <p:sldId id="299" r:id="rId12"/>
    <p:sldId id="272" r:id="rId13"/>
    <p:sldId id="278" r:id="rId14"/>
    <p:sldId id="300" r:id="rId15"/>
    <p:sldId id="287" r:id="rId16"/>
    <p:sldId id="280" r:id="rId17"/>
    <p:sldId id="267" r:id="rId18"/>
    <p:sldId id="268" r:id="rId19"/>
    <p:sldId id="30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F12"/>
    <a:srgbClr val="192734"/>
    <a:srgbClr val="182534"/>
    <a:srgbClr val="83243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8"/>
    <p:restoredTop sz="92639"/>
  </p:normalViewPr>
  <p:slideViewPr>
    <p:cSldViewPr>
      <p:cViewPr varScale="1">
        <p:scale>
          <a:sx n="69" d="100"/>
          <a:sy n="69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826D4-5B8A-4B42-A116-6A28DE331133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B50E2-7D81-0D44-BC95-391E8B0D7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432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0E2-7D81-0D44-BC95-391E8B0D79A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76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94928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rajan Pro 3" charset="0"/>
                <a:ea typeface="Trajan Pro 3" charset="0"/>
                <a:cs typeface="Trajan Pro 3" charset="0"/>
              </a:rPr>
              <a:t>Presentation by Kamran </a:t>
            </a:r>
            <a:r>
              <a:rPr lang="en-US" b="1" dirty="0" err="1">
                <a:latin typeface="Trajan Pro 3" charset="0"/>
                <a:ea typeface="Trajan Pro 3" charset="0"/>
                <a:cs typeface="Trajan Pro 3" charset="0"/>
              </a:rPr>
              <a:t>Aliyev</a:t>
            </a:r>
            <a:endParaRPr lang="en-US" b="1" dirty="0">
              <a:latin typeface="Trajan Pro 3" charset="0"/>
              <a:ea typeface="Trajan Pro 3" charset="0"/>
              <a:cs typeface="Trajan Pro 3" charset="0"/>
            </a:endParaRPr>
          </a:p>
          <a:p>
            <a:r>
              <a:rPr lang="en-US" dirty="0">
                <a:latin typeface="Trajan Pro 3" charset="0"/>
                <a:ea typeface="Trajan Pro 3" charset="0"/>
                <a:cs typeface="Trajan Pro 3" charset="0"/>
              </a:rPr>
              <a:t>Director General of Caspian Academy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D4A5012-0ACE-824B-BC6A-DE4FF8630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7" y="3554853"/>
            <a:ext cx="2234389" cy="13033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5679" y="828067"/>
            <a:ext cx="4431185" cy="5201866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Barut Group</a:t>
            </a: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Seher</a:t>
            </a:r>
            <a:r>
              <a:rPr lang="en-US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Group</a:t>
            </a: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Dogus</a:t>
            </a:r>
            <a:r>
              <a:rPr lang="en-US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Group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Kempinski Group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Robinson Group </a:t>
            </a: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Alarko</a:t>
            </a:r>
            <a:r>
              <a:rPr lang="en-US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Group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Felicia Hotel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Blue Waters Hotel</a:t>
            </a: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Caresse</a:t>
            </a:r>
            <a:r>
              <a:rPr lang="en-US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Hotel</a:t>
            </a: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Ortunc</a:t>
            </a:r>
            <a:r>
              <a:rPr lang="en-US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Hotel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Titanic Hotels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Su Hotels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Ambrosia Hotel</a:t>
            </a: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Eser</a:t>
            </a:r>
            <a:r>
              <a:rPr lang="en-US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Hotels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Marriott Hotels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Soho Hotels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WOW hotels</a:t>
            </a:r>
          </a:p>
        </p:txBody>
      </p:sp>
      <p:pic>
        <p:nvPicPr>
          <p:cNvPr id="1026" name="Picture 2" descr="Похожее изображение">
            <a:extLst>
              <a:ext uri="{FF2B5EF4-FFF2-40B4-BE49-F238E27FC236}">
                <a16:creationId xmlns:a16="http://schemas.microsoft.com/office/drawing/2014/main" xmlns="" id="{2EFFB4DD-D1F1-4B59-98A4-A71E5BE4A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9" y="695622"/>
            <a:ext cx="25225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seher hotels logo">
            <a:extLst>
              <a:ext uri="{FF2B5EF4-FFF2-40B4-BE49-F238E27FC236}">
                <a16:creationId xmlns:a16="http://schemas.microsoft.com/office/drawing/2014/main" xmlns="" id="{69F346DA-C486-4DE7-A84B-B385EA7C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9" y="2070519"/>
            <a:ext cx="2562293" cy="111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62089D0-0324-4AFE-A0BF-120F09B412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884" y="695622"/>
            <a:ext cx="2562293" cy="9567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8D711E5-5AAB-4E05-836E-F948A02EE9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10" y="3719410"/>
            <a:ext cx="2379242" cy="9397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C1A715-9C56-8044-B5B3-EC828A9E8D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031" y="1918068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7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57200" y="3573016"/>
            <a:ext cx="8229600" cy="2553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>
                <a:solidFill>
                  <a:srgbClr val="002060"/>
                </a:solidFill>
                <a:latin typeface="Trajan Pro 3" charset="0"/>
                <a:ea typeface="Trajan Pro 3" charset="0"/>
                <a:cs typeface="Trajan Pro 3" charset="0"/>
              </a:rPr>
              <a:t>ПРЕИМУЩЕСТВА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1821708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40" y="4442285"/>
            <a:ext cx="1145656" cy="1145656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34" y="2251463"/>
            <a:ext cx="1264860" cy="126486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15" y="2354380"/>
            <a:ext cx="1168449" cy="1168449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439593"/>
            <a:ext cx="900000" cy="9000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82" y="460050"/>
            <a:ext cx="900000" cy="900000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40" y="448468"/>
            <a:ext cx="900000" cy="900000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66" y="337594"/>
            <a:ext cx="900000" cy="900000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40" y="375904"/>
            <a:ext cx="900000" cy="900000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340" y="2409452"/>
            <a:ext cx="900000" cy="900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6524" y="1475387"/>
            <a:ext cx="1470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Новая страна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35170" y="1471295"/>
            <a:ext cx="1738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Оплачиваемая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стажировка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26810" y="3516323"/>
            <a:ext cx="208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Работа в команде  профессионалов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6162" y="1507578"/>
            <a:ext cx="1671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Расширение кругозора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16217" y="3457967"/>
            <a:ext cx="1483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Карьерный рост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5868" y="3404617"/>
            <a:ext cx="1869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Изучение и практика английского и турецкого языков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49837" y="5556369"/>
            <a:ext cx="1608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Новые контакты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23309" y="5587941"/>
            <a:ext cx="1842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Международный сертификат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11861" y="1471295"/>
            <a:ext cx="167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Покрытие всех расходов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02943" y="3522494"/>
            <a:ext cx="167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Опыт работы</a:t>
            </a:r>
          </a:p>
        </p:txBody>
      </p:sp>
      <p:pic>
        <p:nvPicPr>
          <p:cNvPr id="42" name="Изображение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95" y="2244300"/>
            <a:ext cx="1107999" cy="115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28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12109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rajan Pro 3" charset="0"/>
                <a:ea typeface="Trajan Pro 3" charset="0"/>
                <a:cs typeface="Trajan Pro 3" charset="0"/>
              </a:rPr>
              <a:t>ОСНОВНЫЕ ТРЕБОВАНИЯ</a:t>
            </a:r>
          </a:p>
        </p:txBody>
      </p:sp>
    </p:spTree>
    <p:extLst>
      <p:ext uri="{BB962C8B-B14F-4D97-AF65-F5344CB8AC3E}">
        <p14:creationId xmlns:p14="http://schemas.microsoft.com/office/powerpoint/2010/main" val="1282800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5577483"/>
          </a:xfrm>
        </p:spPr>
        <p:txBody>
          <a:bodyPr>
            <a:normAutofit fontScale="92500"/>
          </a:bodyPr>
          <a:lstStyle/>
          <a:p>
            <a:pPr algn="ctr">
              <a:buFont typeface="Wingdings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Коммуникабельность</a:t>
            </a:r>
          </a:p>
          <a:p>
            <a:pPr algn="ctr">
              <a:buFont typeface="Wingdings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Умение работы в команде </a:t>
            </a:r>
          </a:p>
          <a:p>
            <a:pPr algn="ctr">
              <a:buFont typeface="Wingdings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Пунктуальность </a:t>
            </a:r>
          </a:p>
          <a:p>
            <a:pPr algn="ctr">
              <a:buFont typeface="Wingdings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Дружелюбность</a:t>
            </a:r>
          </a:p>
          <a:p>
            <a:pPr algn="ctr">
              <a:buFont typeface="Wingdings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Культурное поведение</a:t>
            </a:r>
          </a:p>
          <a:p>
            <a:pPr algn="ctr">
              <a:buFont typeface="Wingdings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Приятный и презентабельный внешний вид</a:t>
            </a:r>
          </a:p>
          <a:p>
            <a:pPr algn="ctr">
              <a:buFont typeface="Wingdings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Знание не менее одного из иностранных языков: турецкий</a:t>
            </a:r>
            <a:r>
              <a:rPr lang="en-US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немецкий или английский </a:t>
            </a:r>
          </a:p>
          <a:p>
            <a:pPr algn="ctr">
              <a:buFont typeface="Wingdings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Опыт работы и знание других иностранных языков приветствуется.</a:t>
            </a:r>
          </a:p>
          <a:p>
            <a:pPr algn="ctr">
              <a:buFont typeface="Wingdings" charset="2"/>
              <a:buChar char="v"/>
            </a:pPr>
            <a:endParaRPr lang="ru-RU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buFont typeface="Wingdings" charset="2"/>
              <a:buChar char="v"/>
            </a:pPr>
            <a:endParaRPr lang="ru-RU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194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645024"/>
            <a:ext cx="7067128" cy="248113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rajan Pro 3" charset="0"/>
                <a:ea typeface="Trajan Pro 3" charset="0"/>
                <a:cs typeface="Trajan Pro 3" charset="0"/>
              </a:rPr>
              <a:t>ТРЕБУЕМЫЕ ДОКУМЕНТЫ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rajan Pro 3" charset="0"/>
                <a:ea typeface="Trajan Pro 3" charset="0"/>
                <a:cs typeface="Trajan Pro 3" charset="0"/>
              </a:rPr>
              <a:t>И СТОИМОСТЬ УСЛУГ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91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259632" y="692696"/>
            <a:ext cx="7632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ТРЕБУЕМЫЕ ДОКУМЕНТЫ ДЛЯ ПОДАЧИ ЗАЯВКИ </a:t>
            </a:r>
          </a:p>
          <a:p>
            <a:endParaRPr lang="az-Latn-AZ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Заполненная форма резюме (CV) </a:t>
            </a:r>
            <a:r>
              <a:rPr lang="ru-RU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Caspian</a:t>
            </a:r>
            <a:r>
              <a:rPr lang="ru-RU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Academy</a:t>
            </a:r>
            <a:r>
              <a:rPr lang="ru-RU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на турецком или английском языках;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Сканированная копия паспорта;</a:t>
            </a:r>
            <a:endParaRPr lang="az-Latn-AZ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Копия</a:t>
            </a:r>
            <a:r>
              <a:rPr lang="az-Latn-AZ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последнего аттестата/диплома;</a:t>
            </a:r>
            <a:endParaRPr lang="az-Latn-AZ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6-10 качественных фотографий во весь рост;</a:t>
            </a:r>
            <a:endParaRPr lang="az-Latn-AZ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Фотография</a:t>
            </a:r>
            <a:r>
              <a:rPr lang="en-US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5x6</a:t>
            </a:r>
            <a:r>
              <a:rPr lang="ru-RU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на белом фоне;</a:t>
            </a:r>
            <a:endParaRPr lang="az-Latn-AZ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Introductory</a:t>
            </a:r>
            <a:r>
              <a:rPr lang="ru-RU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видео о себе.</a:t>
            </a:r>
            <a:endParaRPr lang="az-Latn-AZ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az-Latn-AZ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ОБЩАЯ СТОИМОСТЬ УСЛУГ CASPIAN ACADEMY: 250 </a:t>
            </a:r>
            <a:r>
              <a:rPr lang="az-Latn-AZ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USD</a:t>
            </a:r>
            <a:endParaRPr lang="ru-RU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/>
            <a:endParaRPr lang="en-US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/>
            <a:r>
              <a:rPr lang="ru-RU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ДОПОЛНИТЕЛЬНЫЕ РАСХОДЫ: </a:t>
            </a:r>
          </a:p>
          <a:p>
            <a:pPr marL="742950" lvl="1" indent="-285750">
              <a:buFont typeface="Wingdings" pitchFamily="2" charset="2"/>
              <a:buChar char="q"/>
            </a:pPr>
            <a:endParaRPr lang="en-US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742950" lvl="1" indent="-285750">
              <a:buFont typeface="Wingdings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КОНСУЛЬСКИЙ СБОР 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СТРАХОВАНИЕ ПУТЕШЕСТВИЯ (ЕСЛИ ТРЕБУЕТСЯ СО СТОРОНЫ ТУРЕЦКОГО ПОСОЛЬСТВА)</a:t>
            </a:r>
          </a:p>
          <a:p>
            <a:pPr marL="742950" lvl="1" indent="-285750">
              <a:buFont typeface="Arial" charset="0"/>
              <a:buChar char="•"/>
            </a:pPr>
            <a:endParaRPr lang="ru-RU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434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4077072"/>
            <a:ext cx="6624736" cy="474198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rajan Pro 3" charset="0"/>
                <a:ea typeface="Trajan Pro 3" charset="0"/>
                <a:cs typeface="Trajan Pro 3" charset="0"/>
              </a:rPr>
              <a:t>ЧТО ПРЕДОСТАВЛЯЕТСЯ?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75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20689"/>
            <a:ext cx="79208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CASPIAN ACADEMY И ПАРТНЕРСКИЙ ОТЕЛЬ ПРЕДОСТАВЛЯЮТ:</a:t>
            </a:r>
            <a:endParaRPr lang="en-US" sz="24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Официальное трудоустройство;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Весь необходимый пакет документов для получения рабочей визы;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Проживание (рядом с отелем);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Трехразовое питание;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Авиабилет в обе стороны;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Аэропорт трансферы;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Медицинскую страховку;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Открытие банковского счета и карты в турецком банке;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Полное сопровождение до и в период работы;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Поддержку на протяжении всего периоды работы;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Сертификат по окончанию стажировки. </a:t>
            </a:r>
          </a:p>
          <a:p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395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5ACDC3-9773-7C42-BD18-7F5EE9A5B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3226370"/>
          </a:xfrm>
        </p:spPr>
        <p:txBody>
          <a:bodyPr/>
          <a:lstStyle/>
          <a:p>
            <a:r>
              <a:rPr lang="az-Latn-AZ" b="1" dirty="0">
                <a:solidFill>
                  <a:srgbClr val="FF0000"/>
                </a:solidFill>
              </a:rPr>
              <a:t>Teşekkürler!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18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445740"/>
            <a:ext cx="8229600" cy="868958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chemeClr val="tx2"/>
                </a:solidFill>
                <a:latin typeface="Trajan Pro 3" charset="0"/>
                <a:ea typeface="Trajan Pro 3" charset="0"/>
                <a:cs typeface="Trajan Pro 3" charset="0"/>
              </a:rPr>
              <a:t>О нас</a:t>
            </a:r>
          </a:p>
        </p:txBody>
      </p:sp>
      <p:pic>
        <p:nvPicPr>
          <p:cNvPr id="6" name="Изображение 5"/>
          <p:cNvPicPr>
            <a:picLocks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24" y="1628800"/>
            <a:ext cx="900000" cy="9000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24" y="2856089"/>
            <a:ext cx="900000" cy="900000"/>
          </a:xfrm>
          <a:prstGeom prst="rect">
            <a:avLst/>
          </a:prstGeom>
        </p:spPr>
      </p:pic>
      <p:pic>
        <p:nvPicPr>
          <p:cNvPr id="8" name="Изображение 7"/>
          <p:cNvPicPr>
            <a:picLocks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24" y="4083378"/>
            <a:ext cx="900000" cy="90000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678" y="1628800"/>
            <a:ext cx="900000" cy="900000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678" y="2856089"/>
            <a:ext cx="900000" cy="900000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246" y="4083378"/>
            <a:ext cx="900000" cy="90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19914" y="184796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Trajan Pro 3" charset="0"/>
                <a:ea typeface="Trajan Pro 3" charset="0"/>
                <a:cs typeface="Trajan Pro 3" charset="0"/>
              </a:rPr>
              <a:t>На рынке более</a:t>
            </a:r>
          </a:p>
          <a:p>
            <a:r>
              <a:rPr lang="ru-RU" sz="1200" b="1" dirty="0">
                <a:solidFill>
                  <a:schemeClr val="tx2"/>
                </a:solidFill>
                <a:latin typeface="Trajan Pro 3" charset="0"/>
                <a:ea typeface="Trajan Pro 3" charset="0"/>
                <a:cs typeface="Trajan Pro 3" charset="0"/>
              </a:rPr>
              <a:t>8 лет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19914" y="2977497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Trajan Pro 3" charset="0"/>
                <a:ea typeface="Trajan Pro 3" charset="0"/>
                <a:cs typeface="Trajan Pro 3" charset="0"/>
              </a:rPr>
              <a:t>Зачислено в зарубежные вузы более 1600 студентов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19915" y="4152381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Trajan Pro 3" charset="0"/>
                <a:ea typeface="Trajan Pro 3" charset="0"/>
                <a:cs typeface="Trajan Pro 3" charset="0"/>
              </a:rPr>
              <a:t>Команда профессионалов, отучившаяся за рубежом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5796" y="1726602"/>
            <a:ext cx="1954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Trajan Pro 3" charset="0"/>
                <a:ea typeface="Trajan Pro 3" charset="0"/>
                <a:cs typeface="Trajan Pro 3" charset="0"/>
              </a:rPr>
              <a:t>3 филиала и сотрудники в различных странах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75796" y="2856089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Trajan Pro 3" charset="0"/>
                <a:ea typeface="Trajan Pro 3" charset="0"/>
                <a:cs typeface="Trajan Pro 3" charset="0"/>
              </a:rPr>
              <a:t>Полное сопровождение до начала и во время учебного процесса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75796" y="3967714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Trajan Pro 3" charset="0"/>
                <a:ea typeface="Trajan Pro 3" charset="0"/>
                <a:cs typeface="Trajan Pro 3" charset="0"/>
              </a:rPr>
              <a:t>Тесное сотрудничество с министерствами образования и с более 300 университетами</a:t>
            </a:r>
          </a:p>
        </p:txBody>
      </p:sp>
    </p:spTree>
    <p:extLst>
      <p:ext uri="{BB962C8B-B14F-4D97-AF65-F5344CB8AC3E}">
        <p14:creationId xmlns:p14="http://schemas.microsoft.com/office/powerpoint/2010/main" val="1680019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863588" y="332656"/>
            <a:ext cx="74168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82534"/>
                </a:solidFill>
                <a:latin typeface="Trajan Pro 3" charset="0"/>
                <a:ea typeface="Trajan Pro 3" charset="0"/>
                <a:cs typeface="Trajan Pro 3" charset="0"/>
              </a:rPr>
              <a:t>СТАЖИРОВКА В ТУРЦИИ</a:t>
            </a:r>
            <a:endParaRPr lang="en-US" b="1" dirty="0">
              <a:solidFill>
                <a:srgbClr val="182534"/>
              </a:solidFill>
              <a:latin typeface="Trajan Pro 3" charset="0"/>
              <a:ea typeface="Trajan Pro 3" charset="0"/>
              <a:cs typeface="Trajan Pro 3" charset="0"/>
            </a:endParaRPr>
          </a:p>
          <a:p>
            <a:pPr algn="ctr"/>
            <a:r>
              <a:rPr lang="ru-RU" sz="1500" b="1" dirty="0">
                <a:solidFill>
                  <a:srgbClr val="182534"/>
                </a:solidFill>
                <a:latin typeface="Trajan Pro 3" charset="0"/>
                <a:ea typeface="Trajan Pro 3" charset="0"/>
                <a:cs typeface="Trajan Pro 3" charset="0"/>
              </a:rPr>
              <a:t>В сфере гостиничного бизнеса и ресторанного дела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447" y="2924944"/>
            <a:ext cx="5383106" cy="3589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3933056"/>
            <a:ext cx="6120680" cy="216024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rajan Pro 3" charset="0"/>
                <a:ea typeface="Trajan Pro 3" charset="0"/>
                <a:cs typeface="Trajan Pro 3" charset="0"/>
              </a:rPr>
              <a:t>О ТУРЦИИ</a:t>
            </a:r>
          </a:p>
        </p:txBody>
      </p:sp>
    </p:spTree>
    <p:extLst>
      <p:ext uri="{BB962C8B-B14F-4D97-AF65-F5344CB8AC3E}">
        <p14:creationId xmlns:p14="http://schemas.microsoft.com/office/powerpoint/2010/main" val="119224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476672"/>
            <a:ext cx="8686800" cy="56494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Регион, где располагается Анталья, в древности являлся центром всего мистического.</a:t>
            </a:r>
            <a:r>
              <a:rPr lang="en-US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 момента основания во втором столетии до н.э. </a:t>
            </a:r>
            <a:r>
              <a:rPr lang="ru-RU" sz="16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Аталлом</a:t>
            </a:r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II, королем Пергама, Анталья была под владычеством римлян, византийцев и </a:t>
            </a:r>
            <a:r>
              <a:rPr lang="ru-RU" sz="16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сельжуков</a:t>
            </a:r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и, наконец, Османской Империи.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В наши дни ее называют "Турецкая Ривьера" - за ее археологические ценности и природную красоту.</a:t>
            </a:r>
            <a:endParaRPr lang="en-US" sz="16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ctr">
              <a:buNone/>
            </a:pPr>
            <a:endParaRPr lang="en-US" sz="16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ctr">
              <a:buNone/>
            </a:pPr>
            <a:endParaRPr lang="en-US" sz="16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ctr">
              <a:buNone/>
            </a:pPr>
            <a:endParaRPr lang="en-US" sz="16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ctr">
              <a:buNone/>
            </a:pPr>
            <a:endParaRPr lang="en-US" sz="16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ctr">
              <a:buNone/>
            </a:pPr>
            <a:endParaRPr lang="en-US" sz="16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ctr">
              <a:buNone/>
            </a:pPr>
            <a:endParaRPr lang="en-US" sz="16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ctr">
              <a:buNone/>
            </a:pPr>
            <a:endParaRPr lang="en-US" sz="16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ctr">
              <a:buNone/>
            </a:pPr>
            <a:endParaRPr lang="en-US" sz="16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ctr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Чистота воды и красота побережья - визитная карточка Антальи. В этом плане она может соперничать с далекими и дорогими курортами экзотических островов.</a:t>
            </a:r>
            <a:endParaRPr lang="en-US" sz="1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Современная Анталья это большой город, столица провинции Анталья. Население города составляет 1 060 000 человек и достигает двух миллионов в летние месяцы.</a:t>
            </a:r>
          </a:p>
          <a:p>
            <a:pPr marL="0" indent="0" algn="ctr">
              <a:buNone/>
            </a:pPr>
            <a:r>
              <a:rPr lang="en-US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Развитие туризма, начавшееся в семидесятые годы, превратило город в курорт международного масштаба.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ru-RU" sz="16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72816"/>
            <a:ext cx="868680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1578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83568" y="3037573"/>
            <a:ext cx="8142071" cy="2800767"/>
          </a:xfrm>
          <a:prstGeom prst="rect">
            <a:avLst/>
          </a:prstGeom>
        </p:spPr>
        <p:txBody>
          <a:bodyPr wrap="square" numCol="1" anchor="ctr">
            <a:spAutoFit/>
          </a:bodyPr>
          <a:lstStyle/>
          <a:p>
            <a:pPr algn="ctr"/>
            <a:endParaRPr lang="en-US" sz="16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16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16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16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16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Современный аэропорт и удобное расположение сделали Анталью столицей турецкого туризма. Анталия является воротами в турецкую Ривьеру с ее украшенными пальмами бульварами; получившей многочисленные призы Мариной для яхт, неиспорченным историческим центром.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Анталья с ее окрестностями является очень важной частью турецкого туризма.</a:t>
            </a:r>
          </a:p>
          <a:p>
            <a:pPr algn="ctr"/>
            <a:endParaRPr lang="ru-RU" sz="1600" b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194" y="224922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Мустафа </a:t>
            </a:r>
            <a:r>
              <a:rPr lang="ru-RU" sz="18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Кемаль</a:t>
            </a:r>
            <a:r>
              <a:rPr lang="ru-RU" sz="18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Ататюрк</a:t>
            </a:r>
            <a:r>
              <a:rPr lang="ru-RU" sz="18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сказал : </a:t>
            </a:r>
            <a:r>
              <a:rPr lang="en-US" sz="18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18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«Без сомнения, Анталья – самое красивое место на земле!»</a:t>
            </a:r>
            <a:endParaRPr lang="ru-RU" sz="1800" b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2" y="1305532"/>
            <a:ext cx="2520000" cy="1427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Изображение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994" y="1293304"/>
            <a:ext cx="25200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Изображение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14" y="2733304"/>
            <a:ext cx="25200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Изображение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56" y="2733304"/>
            <a:ext cx="25200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Изображение 5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953" y="1219422"/>
            <a:ext cx="25200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3356992"/>
            <a:ext cx="6120680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002060"/>
                </a:solidFill>
                <a:latin typeface="Trajan Pro 3" charset="0"/>
                <a:ea typeface="Trajan Pro 3" charset="0"/>
                <a:cs typeface="Trajan Pro 3" charset="0"/>
              </a:rPr>
              <a:t> РАБОТА В сфере гостиничного бизнеса </a:t>
            </a:r>
          </a:p>
          <a:p>
            <a:pPr marL="0" indent="0" algn="ctr">
              <a:buNone/>
            </a:pPr>
            <a:r>
              <a:rPr lang="ru-RU" sz="3000" b="1" dirty="0">
                <a:solidFill>
                  <a:srgbClr val="002060"/>
                </a:solidFill>
                <a:latin typeface="Trajan Pro 3" charset="0"/>
                <a:ea typeface="Trajan Pro 3" charset="0"/>
                <a:cs typeface="Trajan Pro 3" charset="0"/>
              </a:rPr>
              <a:t>и ресторанного дела</a:t>
            </a:r>
          </a:p>
        </p:txBody>
      </p:sp>
    </p:spTree>
    <p:extLst>
      <p:ext uri="{BB962C8B-B14F-4D97-AF65-F5344CB8AC3E}">
        <p14:creationId xmlns:p14="http://schemas.microsoft.com/office/powerpoint/2010/main" val="182808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507342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РАБОТА В ТУРЦИИ </a:t>
            </a:r>
            <a:r>
              <a:rPr lang="ru-RU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в сфере туризма и гостиничного бизнеса – отличная и самая выгодная возможность для начала карьеры в данной сфере. Туристическая сфера этой страны приносит наибольший доход республике. Как всем известно, потребителями этой услуги в большинстве случаях являются туристы из стран СНГ. Отели и парки развлечений Турции, учитывая географические данные своей клиентуры, стараются создать для них максимально комфортные условия. Именно этот фактор приводит к созданию новых возможностей для молодежи из стран СНГ. Каждый сезон менеджеры гостиниц охотно набирают в свою команду русскоязычную молодежь, предлагая для них невероятно удобные условия. В свою очередь же, работа в люксовых отелях Турции дает молодым людям незаменимый опыт, не маленький заработок, а также возможность незабываемо провести лето вместе с дружелюбной компанией на одном из известных курортов мира. </a:t>
            </a: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3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rajan Pro 3" charset="0"/>
                <a:ea typeface="Trajan Pro 3" charset="0"/>
                <a:cs typeface="Trajan Pro 3" charset="0"/>
              </a:rPr>
              <a:t>ОТЕЛИ-ПАРТНЕРЫ</a:t>
            </a:r>
          </a:p>
        </p:txBody>
      </p:sp>
    </p:spTree>
    <p:extLst>
      <p:ext uri="{BB962C8B-B14F-4D97-AF65-F5344CB8AC3E}">
        <p14:creationId xmlns:p14="http://schemas.microsoft.com/office/powerpoint/2010/main" val="10435680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2047</TotalTime>
  <Words>640</Words>
  <Application>Microsoft Office PowerPoint</Application>
  <PresentationFormat>Экран (4:3)</PresentationFormat>
  <Paragraphs>110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Times New Roman</vt:lpstr>
      <vt:lpstr>Trajan Pro 3</vt:lpstr>
      <vt:lpstr>Wingdings</vt:lpstr>
      <vt:lpstr>Тема Office</vt:lpstr>
      <vt:lpstr>Презентация PowerPoint</vt:lpstr>
      <vt:lpstr>О нас</vt:lpstr>
      <vt:lpstr>Презентация PowerPoint</vt:lpstr>
      <vt:lpstr>Презентация PowerPoint</vt:lpstr>
      <vt:lpstr>Презентация PowerPoint</vt:lpstr>
      <vt:lpstr>Мустафа Кемаль Ататюрк сказал :  «Без сомнения, Анталья – самое красивое место на земле!»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Teşekkürler!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Кровеносная система. Сердце и его роль в организме человека</dc:title>
  <dc:creator>Администратор</dc:creator>
  <cp:lastModifiedBy>Кайпбаева Шамильевна Жулдыз КЖШ</cp:lastModifiedBy>
  <cp:revision>134</cp:revision>
  <cp:lastPrinted>2018-01-06T21:19:24Z</cp:lastPrinted>
  <dcterms:created xsi:type="dcterms:W3CDTF">2017-09-27T13:41:54Z</dcterms:created>
  <dcterms:modified xsi:type="dcterms:W3CDTF">2019-12-30T06:19:00Z</dcterms:modified>
</cp:coreProperties>
</file>